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4" r:id="rId2"/>
  </p:sldMasterIdLst>
  <p:notesMasterIdLst>
    <p:notesMasterId r:id="rId21"/>
  </p:notesMasterIdLst>
  <p:sldIdLst>
    <p:sldId id="508" r:id="rId3"/>
    <p:sldId id="510" r:id="rId4"/>
    <p:sldId id="522" r:id="rId5"/>
    <p:sldId id="472" r:id="rId6"/>
    <p:sldId id="519" r:id="rId7"/>
    <p:sldId id="524" r:id="rId8"/>
    <p:sldId id="528" r:id="rId9"/>
    <p:sldId id="523" r:id="rId10"/>
    <p:sldId id="518" r:id="rId11"/>
    <p:sldId id="525" r:id="rId12"/>
    <p:sldId id="526" r:id="rId13"/>
    <p:sldId id="527" r:id="rId14"/>
    <p:sldId id="502" r:id="rId15"/>
    <p:sldId id="515" r:id="rId16"/>
    <p:sldId id="507" r:id="rId17"/>
    <p:sldId id="530" r:id="rId18"/>
    <p:sldId id="501" r:id="rId19"/>
    <p:sldId id="529" r:id="rId20"/>
  </p:sldIdLst>
  <p:sldSz cx="9144000" cy="5143500" type="screen16x9"/>
  <p:notesSz cx="6858000" cy="9144000"/>
  <p:embeddedFontLst>
    <p:embeddedFont>
      <p:font typeface="楷体_GB2312" panose="02010600030101010101" charset="-12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幼圆" panose="02010509060101010101" pitchFamily="49" charset="-122"/>
      <p:regular r:id="rId3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00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270" y="96"/>
      </p:cViewPr>
      <p:guideLst>
        <p:guide orient="horz" pos="2170"/>
        <p:guide orient="horz" pos="1619"/>
        <p:guide pos="3840"/>
        <p:guide pos="28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9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7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08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9188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“分数王国”与“小数王国”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8CB7CFC-A105-4EA9-9431-A1B2E41D1238}"/>
              </a:ext>
            </a:extLst>
          </p:cNvPr>
          <p:cNvGrpSpPr/>
          <p:nvPr userDrawn="1"/>
        </p:nvGrpSpPr>
        <p:grpSpPr>
          <a:xfrm>
            <a:off x="7973610" y="4732282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F1674FEB-CD58-4BCC-B4B0-66B518FFA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7416C699-745B-4789-B619-8DCB51F7A950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8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4.emf"/><Relationship Id="rId7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5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4.jpeg"/><Relationship Id="rId7" Type="http://schemas.openxmlformats.org/officeDocument/2006/relationships/image" Target="../media/image6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8.png"/><Relationship Id="rId5" Type="http://schemas.openxmlformats.org/officeDocument/2006/relationships/image" Target="../media/image58.png"/><Relationship Id="rId10" Type="http://schemas.openxmlformats.org/officeDocument/2006/relationships/image" Target="../media/image67.png"/><Relationship Id="rId4" Type="http://schemas.openxmlformats.org/officeDocument/2006/relationships/image" Target="../media/image55.jpeg"/><Relationship Id="rId9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4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1.w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2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6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5.png"/><Relationship Id="rId5" Type="http://schemas.openxmlformats.org/officeDocument/2006/relationships/image" Target="../media/image30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5.png"/><Relationship Id="rId9" Type="http://schemas.openxmlformats.org/officeDocument/2006/relationships/image" Target="../media/image20.pn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单圆角矩形 2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66096" y="1435155"/>
            <a:ext cx="8182368" cy="807913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“分数王国”与“小数王国”</a:t>
            </a:r>
          </a:p>
        </p:txBody>
      </p:sp>
      <p:pic>
        <p:nvPicPr>
          <p:cNvPr id="3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圆角矩形 38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0" name="圆角矩形 39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1" name="圆角矩形 40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2" name="圆角矩形 41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268986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分数加减法</a:t>
            </a:r>
          </a:p>
        </p:txBody>
      </p:sp>
      <p:sp>
        <p:nvSpPr>
          <p:cNvPr id="46" name="圆角矩形 45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7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" name="组合 47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1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251520" y="941356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28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比较下面各组数的大小，说一说你是怎样比较的。</a:t>
            </a:r>
            <a:endParaRPr lang="zh-CN" altLang="zh-CN" sz="28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88" y="1419622"/>
            <a:ext cx="66960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1487813" y="1581547"/>
            <a:ext cx="555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3837313" y="1581547"/>
            <a:ext cx="555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31" name="TextBox 11"/>
          <p:cNvSpPr txBox="1">
            <a:spLocks noChangeArrowheads="1"/>
          </p:cNvSpPr>
          <p:nvPr/>
        </p:nvSpPr>
        <p:spPr bwMode="auto">
          <a:xfrm>
            <a:off x="6456688" y="1581547"/>
            <a:ext cx="555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0000"/>
                </a:solidFill>
              </a:rPr>
              <a:t>＜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16081" y="2173105"/>
                <a:ext cx="2239158" cy="28901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0.1</m:t>
                      </m:r>
                      <m:r>
                        <m:rPr>
                          <m:nor/>
                        </m:rPr>
                        <a:rPr lang="en-US" altLang="zh-CN" sz="2400" i="0" dirty="0" smtClean="0">
                          <a:solidFill>
                            <a:srgbClr val="FF0000"/>
                          </a:solidFill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altLang="zh-CN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＞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altLang="zh-CN" sz="240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＞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0.1</m:t>
                      </m:r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  <a:p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81" y="2173105"/>
                <a:ext cx="2239158" cy="289015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矩形 32"/>
              <p:cNvSpPr/>
              <p:nvPr/>
            </p:nvSpPr>
            <p:spPr>
              <a:xfrm>
                <a:off x="3419872" y="1921015"/>
                <a:ext cx="2239158" cy="32224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m:rPr>
                        <m:nor/>
                      </m:rPr>
                      <a:rPr lang="en-US" altLang="zh-CN" sz="3200" i="0" dirty="0" smtClean="0">
                        <a:solidFill>
                          <a:srgbClr val="FF0000"/>
                        </a:solidFill>
                      </a:rPr>
                      <m:t>=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0.1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.1</m:t>
                      </m:r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＞</m:t>
                      </m:r>
                      <m:r>
                        <a:rPr lang="en-US" altLang="zh-CN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.09</m:t>
                      </m:r>
                    </m:oMath>
                  </m:oMathPara>
                </a14:m>
                <a:endParaRPr lang="en-US" altLang="zh-CN" sz="2400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10</m:t>
                          </m:r>
                        </m:den>
                      </m:f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＞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0.09</m:t>
                      </m:r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3" name="矩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921015"/>
                <a:ext cx="2239158" cy="32224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矩形 33"/>
              <p:cNvSpPr/>
              <p:nvPr/>
            </p:nvSpPr>
            <p:spPr>
              <a:xfrm>
                <a:off x="6026522" y="2000735"/>
                <a:ext cx="2239158" cy="28896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zh-CN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3200" dirty="0">
                        <a:solidFill>
                          <a:srgbClr val="FF0000"/>
                        </a:solidFill>
                        <a:latin typeface="楷体_GB2312" panose="02010609030101010101" pitchFamily="49" charset="-122"/>
                        <a:ea typeface="楷体_GB2312" panose="02010609030101010101" pitchFamily="49" charset="-122"/>
                      </a:rPr>
                      <m:t>≈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1.67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1.6</m:t>
                      </m:r>
                      <m:r>
                        <m:rPr>
                          <m:nor/>
                        </m:rPr>
                        <a:rPr lang="en-US" altLang="zh-CN" sz="200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6</m:t>
                      </m:r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＜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1.67</m:t>
                      </m:r>
                    </m:oMath>
                  </m:oMathPara>
                </a14:m>
                <a:endParaRPr lang="en-US" altLang="zh-CN" sz="240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400" i="0" dirty="0" smtClean="0">
                          <a:solidFill>
                            <a:srgbClr val="FF0000"/>
                          </a:solidFill>
                        </a:rPr>
                        <m:t>1.66</m:t>
                      </m:r>
                      <m:r>
                        <m:rPr>
                          <m:nor/>
                        </m:rPr>
                        <a:rPr lang="zh-CN" altLang="en-US" sz="2400" dirty="0">
                          <a:solidFill>
                            <a:srgbClr val="FF0000"/>
                          </a:solidFill>
                        </a:rPr>
                        <m:t>＜</m:t>
                      </m:r>
                      <m:f>
                        <m:fPr>
                          <m:ctrlPr>
                            <a:rPr lang="zh-CN" altLang="zh-CN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522" y="2000735"/>
                <a:ext cx="2239158" cy="28896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6" grpId="0" build="p" animBg="1"/>
      <p:bldP spid="6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35646"/>
            <a:ext cx="655780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179512" y="339502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在方框内填上适当的分数。</a:t>
            </a:r>
            <a:endParaRPr lang="zh-CN" altLang="zh-CN" sz="32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1592553" y="1652804"/>
                <a:ext cx="518091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2553" y="1652804"/>
                <a:ext cx="518091" cy="6127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2731597" y="1652804"/>
                <a:ext cx="518091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97" y="1652804"/>
                <a:ext cx="518091" cy="6127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3923928" y="1658251"/>
                <a:ext cx="380232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658251"/>
                <a:ext cx="380232" cy="61093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4656255" y="1652804"/>
                <a:ext cx="380232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255" y="1652804"/>
                <a:ext cx="380232" cy="61093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5293922" y="1635646"/>
                <a:ext cx="51809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𝟐𝟓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922" y="1635646"/>
                <a:ext cx="518091" cy="6127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矩形 24"/>
              <p:cNvSpPr/>
              <p:nvPr/>
            </p:nvSpPr>
            <p:spPr>
              <a:xfrm>
                <a:off x="6880987" y="1650944"/>
                <a:ext cx="518091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𝟒𝟗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zh-CN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0987" y="1650944"/>
                <a:ext cx="518091" cy="6127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3" grpId="0"/>
      <p:bldP spid="24" grpId="0"/>
      <p:bldP spid="2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908" y="1347614"/>
            <a:ext cx="6264696" cy="237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323528" y="267494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en-US" altLang="zh-CN" sz="32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在方框内填上适当的小数。</a:t>
            </a:r>
            <a:endParaRPr lang="zh-CN" altLang="zh-CN" sz="32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2195736" y="1491876"/>
                <a:ext cx="9284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𝟔𝟓</m:t>
                      </m:r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491876"/>
                <a:ext cx="928459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3203848" y="1491875"/>
                <a:ext cx="9284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𝟕𝟓</m:t>
                      </m:r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491875"/>
                <a:ext cx="928459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4933342" y="1488042"/>
                <a:ext cx="7441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𝟗</m:t>
                      </m:r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342" y="1488042"/>
                <a:ext cx="744114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6588224" y="1488042"/>
                <a:ext cx="826371" cy="457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𝟏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𝟎𝟓</m:t>
                      </m:r>
                    </m:oMath>
                  </m:oMathPara>
                </a14:m>
                <a:endParaRPr lang="zh-CN" alt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1488042"/>
                <a:ext cx="826371" cy="457832"/>
              </a:xfrm>
              <a:prstGeom prst="rect">
                <a:avLst/>
              </a:prstGeom>
              <a:blipFill rotWithShape="1">
                <a:blip r:embed="rId6"/>
                <a:stretch>
                  <a:fillRect l="-2222" r="-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539552" y="339502"/>
            <a:ext cx="38278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连一连。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1" y="1635646"/>
            <a:ext cx="89058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直接连接符 34"/>
          <p:cNvCxnSpPr/>
          <p:nvPr/>
        </p:nvCxnSpPr>
        <p:spPr>
          <a:xfrm>
            <a:off x="1414908" y="2570684"/>
            <a:ext cx="6264275" cy="649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414908" y="2570684"/>
            <a:ext cx="2089150" cy="649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3504058" y="2570684"/>
            <a:ext cx="2087563" cy="649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5591621" y="2570684"/>
            <a:ext cx="2087562" cy="64928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9"/>
          <p:cNvSpPr txBox="1">
            <a:spLocks noChangeArrowheads="1"/>
          </p:cNvSpPr>
          <p:nvPr/>
        </p:nvSpPr>
        <p:spPr bwMode="auto">
          <a:xfrm>
            <a:off x="611560" y="339502"/>
            <a:ext cx="27948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森林医生。</a:t>
            </a:r>
          </a:p>
        </p:txBody>
      </p:sp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2137"/>
            <a:ext cx="1880715" cy="191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73" y="1059582"/>
            <a:ext cx="1835348" cy="191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35" y="1059582"/>
            <a:ext cx="1859144" cy="195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2716622" y="2070332"/>
            <a:ext cx="688101" cy="6757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5221753" y="2055961"/>
            <a:ext cx="688101" cy="6757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7732058" y="2585876"/>
            <a:ext cx="688101" cy="675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016737" y="3288485"/>
                <a:ext cx="1845890" cy="10258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1" dirty="0">
                        <a:solidFill>
                          <a:srgbClr val="FF0000"/>
                        </a:solidFill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2÷5=0.4</a:t>
                </a: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737" y="3288485"/>
                <a:ext cx="1845890" cy="1025858"/>
              </a:xfrm>
              <a:prstGeom prst="rect">
                <a:avLst/>
              </a:prstGeom>
              <a:blipFill rotWithShape="1">
                <a:blip r:embed="rId7"/>
                <a:stretch>
                  <a:fillRect r="-4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3267562" y="3224369"/>
                <a:ext cx="1585690" cy="10354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𝟎𝟓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endParaRPr lang="en-US" altLang="zh-CN" sz="2800" b="1" dirty="0">
                  <a:solidFill>
                    <a:srgbClr val="FF0000"/>
                  </a:solidFill>
                  <a:latin typeface="Cambria Math" panose="02040503050406030204" pitchFamily="18" charset="0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562" y="3224369"/>
                <a:ext cx="1585690" cy="103541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711280" y="3413525"/>
                <a:ext cx="813749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1280" y="3413525"/>
                <a:ext cx="813749" cy="6705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18" name="直接连接符 17"/>
          <p:cNvCxnSpPr/>
          <p:nvPr/>
        </p:nvCxnSpPr>
        <p:spPr>
          <a:xfrm>
            <a:off x="4202739" y="3961646"/>
            <a:ext cx="538912" cy="15364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61674" y="3627558"/>
            <a:ext cx="299780" cy="9410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274115" y="3309228"/>
            <a:ext cx="419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</a:rPr>
              <a:t>1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52956" y="4104991"/>
            <a:ext cx="600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</a:rPr>
              <a:t>20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6342599" y="3224369"/>
                <a:ext cx="1585690" cy="10258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𝟎𝟐</m:t>
                    </m:r>
                  </m:oMath>
                </a14:m>
                <a:r>
                  <a:rPr lang="en-US" altLang="zh-CN" sz="28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endParaRPr lang="en-US" altLang="zh-CN" sz="2800" b="1" dirty="0">
                  <a:solidFill>
                    <a:srgbClr val="FF0000"/>
                  </a:solidFill>
                  <a:latin typeface="Cambria Math" panose="02040503050406030204" pitchFamily="18" charset="0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2599" y="3224369"/>
                <a:ext cx="1585690" cy="102585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7786317" y="3413525"/>
                <a:ext cx="813749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𝟓𝟎</m:t>
                          </m:r>
                        </m:den>
                      </m:f>
                    </m:oMath>
                  </m:oMathPara>
                </a14:m>
                <a:endParaRPr lang="zh-CN" altLang="en-US" sz="2000" b="1" dirty="0"/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317" y="3413525"/>
                <a:ext cx="813749" cy="67056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26" name="直接连接符 25"/>
          <p:cNvCxnSpPr/>
          <p:nvPr/>
        </p:nvCxnSpPr>
        <p:spPr>
          <a:xfrm>
            <a:off x="7277776" y="3961646"/>
            <a:ext cx="538912" cy="15364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397342" y="3613326"/>
            <a:ext cx="299780" cy="9410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7337521" y="3288485"/>
            <a:ext cx="419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</a:rPr>
              <a:t>1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347840" y="4099647"/>
            <a:ext cx="600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</a:rPr>
              <a:t>50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7" grpId="0"/>
      <p:bldP spid="20" grpId="0"/>
      <p:bldP spid="21" grpId="0"/>
      <p:bldP spid="23" grpId="0"/>
      <p:bldP spid="24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624" y="1923678"/>
            <a:ext cx="6552728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分数与小数比较大小时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可以用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画图法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分数化小数法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小数化分数法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进行比较。</a:t>
            </a:r>
          </a:p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小数化分数的方法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先把小数化成分母是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1000……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的分数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原来有几位小数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就在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的后面写几个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作分母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把原来的小数去掉小数点作分子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能约分的要约成最简分数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295636" y="2239521"/>
            <a:ext cx="6552728" cy="16446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分数化小数的方法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利用分数与除法的关系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用分子除以分母化成小数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。除不尽时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可以按要求保留一定位数。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6634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DA5725F-7F5E-461F-A648-CC95981E2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E6BEC0E1-3CD7-443A-BA8A-83E9B8CB1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215900" y="5062538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</a:rPr>
              <a:t>http://cz.Lspjy.com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pic>
        <p:nvPicPr>
          <p:cNvPr id="15" name="AB1.eps" descr="id:21475006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1908" y="966398"/>
            <a:ext cx="5726356" cy="2973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28684" y="3867894"/>
                <a:ext cx="8116358" cy="5880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zh-CN" altLang="zh-CN" sz="20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比一比</a:t>
                </a:r>
                <a:r>
                  <a:rPr lang="en-US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“小数王国”里的</a:t>
                </a:r>
                <a:r>
                  <a:rPr lang="en-US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0.06</a:t>
                </a:r>
                <a:r>
                  <a:rPr lang="zh-CN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与“分数王国”里的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zh-CN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哪个数大</a:t>
                </a:r>
                <a:r>
                  <a:rPr lang="en-US" altLang="zh-CN" sz="20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?</a:t>
                </a:r>
                <a:endParaRPr lang="zh-CN" altLang="zh-CN" sz="2000" b="1" dirty="0">
                  <a:solidFill>
                    <a:srgbClr val="000000"/>
                  </a:solidFill>
                  <a:effectLst/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84" y="3867894"/>
                <a:ext cx="8116358" cy="588046"/>
              </a:xfrm>
              <a:prstGeom prst="rect">
                <a:avLst/>
              </a:prstGeom>
              <a:blipFill rotWithShape="1">
                <a:blip r:embed="rId3"/>
                <a:stretch>
                  <a:fillRect b="-20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334298" y="1068451"/>
                <a:ext cx="8414166" cy="10462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zh-CN" altLang="zh-CN" sz="24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比一比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“小数王国”里的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0.06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与“分数王国”里的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哪个数大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?</a:t>
                </a:r>
                <a:endParaRPr lang="zh-CN" altLang="zh-CN" sz="2400" b="1" dirty="0">
                  <a:solidFill>
                    <a:srgbClr val="000000"/>
                  </a:solidFill>
                  <a:effectLst/>
                  <a:latin typeface="楷体_GB2312" panose="02010609030101010101" pitchFamily="49" charset="-122"/>
                  <a:ea typeface="楷体_GB2312" panose="0201060903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298" y="1068451"/>
                <a:ext cx="8414166" cy="1046248"/>
              </a:xfrm>
              <a:prstGeom prst="rect">
                <a:avLst/>
              </a:prstGeom>
              <a:blipFill rotWithShape="1">
                <a:blip r:embed="rId2"/>
                <a:stretch>
                  <a:fillRect l="-1159" r="-145" b="-122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22" name="组合 4"/>
          <p:cNvGrpSpPr/>
          <p:nvPr/>
        </p:nvGrpSpPr>
        <p:grpSpPr bwMode="auto">
          <a:xfrm>
            <a:off x="1403648" y="2019689"/>
            <a:ext cx="5040560" cy="2280254"/>
            <a:chOff x="2262222" y="246523"/>
            <a:chExt cx="4410606" cy="1166374"/>
          </a:xfrm>
          <a:noFill/>
        </p:grpSpPr>
        <p:sp>
          <p:nvSpPr>
            <p:cNvPr id="23" name="云形标注 82"/>
            <p:cNvSpPr>
              <a:spLocks noChangeArrowheads="1"/>
            </p:cNvSpPr>
            <p:nvPr/>
          </p:nvSpPr>
          <p:spPr bwMode="auto">
            <a:xfrm>
              <a:off x="2262222" y="246523"/>
              <a:ext cx="4347598" cy="1166374"/>
            </a:xfrm>
            <a:prstGeom prst="cloudCallout">
              <a:avLst>
                <a:gd name="adj1" fmla="val 66170"/>
                <a:gd name="adj2" fmla="val 12320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矩形 4"/>
            <p:cNvSpPr>
              <a:spLocks noChangeArrowheads="1"/>
            </p:cNvSpPr>
            <p:nvPr/>
          </p:nvSpPr>
          <p:spPr bwMode="auto">
            <a:xfrm>
              <a:off x="2514257" y="384249"/>
              <a:ext cx="4158571" cy="9918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分数与小数的计数单位不同，不能直接比较，可以用画图比较，或者把分数化成小数，或者把小数化成分数，统一计数单位后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再作比较。</a:t>
              </a:r>
            </a:p>
          </p:txBody>
        </p:sp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301">
                        <a14:foregroundMark x1="63287" y1="45515" x2="63287" y2="45515"/>
                        <a14:foregroundMark x1="42657" y1="48505" x2="42657" y2="48505"/>
                        <a14:foregroundMark x1="47902" y1="47841" x2="47902" y2="47841"/>
                        <a14:foregroundMark x1="64336" y1="42857" x2="67832" y2="48837"/>
                        <a14:foregroundMark x1="43007" y1="44518" x2="47203" y2="52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2279" y="3003798"/>
            <a:ext cx="1273211" cy="144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5290451" y="981167"/>
          <a:ext cx="2084560" cy="2246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4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6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4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084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0863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123073"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3073"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39552" y="381893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画图比较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2843808" y="4011677"/>
                <a:ext cx="4306268" cy="72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zh-CN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＞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  <m:r>
                      <a:rPr lang="zh-CN" altLang="en-US" sz="2800" b="1" i="1" smtClean="0">
                        <a:solidFill>
                          <a:srgbClr val="0000FF"/>
                        </a:solidFill>
                        <a:effectLst/>
                        <a:latin typeface="Cambria Math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0.06</a:t>
                </a:r>
                <a:r>
                  <a:rPr lang="zh-CN" altLang="en-US" sz="2800" b="1" dirty="0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8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＞</m:t>
                    </m:r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endParaRPr lang="zh-CN" altLang="zh-CN" sz="2800" b="1" dirty="0">
                  <a:solidFill>
                    <a:srgbClr val="0000FF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4011677"/>
                <a:ext cx="4306268" cy="721031"/>
              </a:xfrm>
              <a:prstGeom prst="rect">
                <a:avLst/>
              </a:prstGeom>
              <a:blipFill>
                <a:blip r:embed="rId3"/>
                <a:stretch>
                  <a:fillRect b="-5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2128027" y="3413888"/>
                <a:ext cx="1898103" cy="536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:r>
                  <a:rPr lang="en-US" altLang="zh-CN" sz="20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0.06 =</a:t>
                </a:r>
                <a:r>
                  <a:rPr lang="zh-CN" altLang="zh-CN" sz="2000" b="1" dirty="0">
                    <a:solidFill>
                      <a:srgbClr val="0000FF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endParaRPr lang="zh-CN" altLang="zh-CN" sz="2000" b="1" dirty="0">
                  <a:solidFill>
                    <a:srgbClr val="0000FF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027" y="3413888"/>
                <a:ext cx="1898103" cy="536942"/>
              </a:xfrm>
              <a:prstGeom prst="rect">
                <a:avLst/>
              </a:prstGeom>
              <a:blipFill>
                <a:blip r:embed="rId4"/>
                <a:stretch>
                  <a:fillRect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513560" y="3390924"/>
                <a:ext cx="1875883" cy="618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𝟎</m:t>
                          </m:r>
                        </m:den>
                      </m:f>
                      <m:r>
                        <a:rPr lang="en-US" altLang="zh-CN" sz="1800" b="1" i="1" smtClean="0">
                          <a:solidFill>
                            <a:srgbClr val="0000FF"/>
                          </a:solidFill>
                          <a:effectLst/>
                          <a:latin typeface="Cambria Math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b="1" i="1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1800" b="1" i="1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方正书宋_GBK" panose="03000509000000000000" pitchFamily="65" charset="-122"/>
                              <a:cs typeface="Times New Roman" panose="02020603050405020304" pitchFamily="18" charset="0"/>
                            </a:rPr>
                            <m:t>𝟏𝟎𝟎</m:t>
                          </m:r>
                        </m:den>
                      </m:f>
                    </m:oMath>
                  </m:oMathPara>
                </a14:m>
                <a:endParaRPr lang="zh-CN" altLang="zh-CN" b="1" dirty="0">
                  <a:solidFill>
                    <a:srgbClr val="0000FF"/>
                  </a:solidFill>
                  <a:effectLst/>
                  <a:latin typeface="楷体" pitchFamily="49" charset="-122"/>
                  <a:ea typeface="楷体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560" y="3390924"/>
                <a:ext cx="1875883" cy="6183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555" y="952830"/>
            <a:ext cx="2186134" cy="228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22" y="977371"/>
            <a:ext cx="2168988" cy="2246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137597" y="2067694"/>
            <a:ext cx="92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0.06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7436785" y="1743182"/>
                <a:ext cx="707245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6785" y="1743182"/>
                <a:ext cx="707245" cy="7861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381893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将分数化成小数来进行比较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24117" y="1203598"/>
            <a:ext cx="8188367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把分数化成小数是根据分数与除法的关系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用分子除以分母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如果除不尽就根据“四舍五入”法按要求保留小数位数。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915404" y="2212831"/>
                <a:ext cx="4926349" cy="20151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=1÷20=0.05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0.05</a:t>
                </a:r>
                <a:r>
                  <a:rPr lang="zh-CN" altLang="en-US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0.06,</a:t>
                </a:r>
                <a:r>
                  <a:rPr lang="zh-CN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0.06</a:t>
                </a:r>
                <a:r>
                  <a:rPr lang="zh-CN" altLang="en-US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5404" y="2212831"/>
                <a:ext cx="4926349" cy="2015103"/>
              </a:xfrm>
              <a:prstGeom prst="rect">
                <a:avLst/>
              </a:prstGeom>
              <a:blipFill>
                <a:blip r:embed="rId3"/>
                <a:stretch>
                  <a:fillRect r="-2104" b="-15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87881" y="339502"/>
            <a:ext cx="44729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将小数化成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来进行比较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65380" y="1203598"/>
            <a:ext cx="7235012" cy="919401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zh-CN" sz="24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将小数化成分数来进行比较</a:t>
            </a:r>
            <a:r>
              <a:rPr lang="zh-CN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把小数化成分数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sz="24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把小数改写成分母是</a:t>
            </a:r>
            <a:r>
              <a:rPr lang="en-US" altLang="zh-CN" sz="24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10,100,1000,</a:t>
            </a:r>
            <a:r>
              <a:rPr lang="zh-CN" altLang="zh-CN" sz="2400" b="1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…的分数</a:t>
            </a:r>
            <a:r>
              <a:rPr lang="en-US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再通分。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907704" y="1995686"/>
                <a:ext cx="4392488" cy="2034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2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0.06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 </a:t>
                </a:r>
              </a:p>
              <a:p>
                <a:pPr indent="266700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zh-CN" altLang="en-US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𝟏𝟎𝟎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0.06</a:t>
                </a:r>
                <a:r>
                  <a:rPr lang="zh-CN" altLang="en-US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＞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zh-CN" altLang="zh-CN" sz="2800" b="1" dirty="0">
                    <a:solidFill>
                      <a:srgbClr val="00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995686"/>
                <a:ext cx="4392488" cy="2034852"/>
              </a:xfrm>
              <a:prstGeom prst="rect">
                <a:avLst/>
              </a:prstGeom>
              <a:blipFill>
                <a:blip r:embed="rId3"/>
                <a:stretch>
                  <a:fillRect r="-2778" b="-14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5809" y="411510"/>
            <a:ext cx="8480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“分数王国”和“小数王国”分别有不同的尺子，你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能帮助“翻译”吗？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82972"/>
            <a:ext cx="4537200" cy="189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2759447" y="1779662"/>
            <a:ext cx="7921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3448422" y="1779662"/>
            <a:ext cx="950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0.75</a:t>
            </a:r>
            <a:endParaRPr lang="zh-CN" altLang="en-US" sz="2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14"/>
          <p:cNvSpPr txBox="1">
            <a:spLocks noChangeArrowheads="1"/>
          </p:cNvSpPr>
          <p:nvPr/>
        </p:nvSpPr>
        <p:spPr bwMode="auto">
          <a:xfrm>
            <a:off x="4168130" y="1784424"/>
            <a:ext cx="1123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0.875</a:t>
            </a:r>
            <a:endParaRPr lang="zh-CN" altLang="en-US" sz="24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931790"/>
            <a:ext cx="890093" cy="1376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9" name="组合 4"/>
          <p:cNvGrpSpPr/>
          <p:nvPr/>
        </p:nvGrpSpPr>
        <p:grpSpPr bwMode="auto">
          <a:xfrm>
            <a:off x="5416899" y="1912702"/>
            <a:ext cx="2089151" cy="1163104"/>
            <a:chOff x="3648413" y="246523"/>
            <a:chExt cx="1828055" cy="667083"/>
          </a:xfrm>
          <a:noFill/>
        </p:grpSpPr>
        <p:sp>
          <p:nvSpPr>
            <p:cNvPr id="50" name="云形标注 82"/>
            <p:cNvSpPr>
              <a:spLocks noChangeArrowheads="1"/>
            </p:cNvSpPr>
            <p:nvPr/>
          </p:nvSpPr>
          <p:spPr bwMode="auto">
            <a:xfrm>
              <a:off x="3648413" y="246523"/>
              <a:ext cx="1817282" cy="667083"/>
            </a:xfrm>
            <a:prstGeom prst="cloudCallout">
              <a:avLst>
                <a:gd name="adj1" fmla="val 66928"/>
                <a:gd name="adj2" fmla="val 77531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矩形 4"/>
            <p:cNvSpPr>
              <a:spLocks noChangeArrowheads="1"/>
            </p:cNvSpPr>
            <p:nvPr/>
          </p:nvSpPr>
          <p:spPr bwMode="auto">
            <a:xfrm>
              <a:off x="3791229" y="305901"/>
              <a:ext cx="1685239" cy="425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这是把分数化成小数。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2361508" y="3076521"/>
            <a:ext cx="4572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</a:p>
          <a:p>
            <a:r>
              <a:rPr lang="zh-CN" altLang="en-US" sz="200">
                <a:solidFill>
                  <a:schemeClr val="bg1"/>
                </a:solidFill>
              </a:rPr>
              <a:t>绿色圃中学资源网</a:t>
            </a:r>
            <a:r>
              <a:rPr lang="en-US" altLang="zh-CN" sz="200">
                <a:solidFill>
                  <a:schemeClr val="bg1"/>
                </a:solidFill>
              </a:rPr>
              <a:t>http://cz.Lspjy.com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528" y="339502"/>
            <a:ext cx="8480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“分数王国”和“小数王国”分别有不同的尺子，你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能帮助“翻译”吗？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41" y="1995686"/>
            <a:ext cx="54006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" name="Object 5"/>
          <p:cNvGraphicFramePr>
            <a:graphicFrameLocks noChangeAspect="1"/>
          </p:cNvGraphicFramePr>
          <p:nvPr/>
        </p:nvGraphicFramePr>
        <p:xfrm>
          <a:off x="4237614" y="2039387"/>
          <a:ext cx="355600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" name="公式" r:id="rId4" imgW="228600" imgH="393700" progId="Equation.3">
                  <p:embed/>
                </p:oleObj>
              </mc:Choice>
              <mc:Fallback>
                <p:oleObj name="公式" r:id="rId4" imgW="228600" imgH="393700" progId="Equation.3">
                  <p:embed/>
                  <p:pic>
                    <p:nvPicPr>
                      <p:cNvPr id="0" name="图片 62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7614" y="2039387"/>
                        <a:ext cx="355600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6"/>
          <p:cNvGraphicFramePr>
            <a:graphicFrameLocks noChangeAspect="1"/>
          </p:cNvGraphicFramePr>
          <p:nvPr/>
        </p:nvGraphicFramePr>
        <p:xfrm>
          <a:off x="6693476" y="2007637"/>
          <a:ext cx="2508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" name="公式" r:id="rId6" imgW="152400" imgH="393700" progId="Equation.3">
                  <p:embed/>
                </p:oleObj>
              </mc:Choice>
              <mc:Fallback>
                <p:oleObj name="公式" r:id="rId6" imgW="152400" imgH="393700" progId="Equation.3">
                  <p:embed/>
                  <p:pic>
                    <p:nvPicPr>
                      <p:cNvPr id="0" name="图片 62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3476" y="2007637"/>
                        <a:ext cx="250825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7"/>
          <p:cNvGraphicFramePr>
            <a:graphicFrameLocks noChangeAspect="1"/>
          </p:cNvGraphicFramePr>
          <p:nvPr/>
        </p:nvGraphicFramePr>
        <p:xfrm>
          <a:off x="7157026" y="2007637"/>
          <a:ext cx="3762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" name="公式" r:id="rId8" imgW="228600" imgH="393700" progId="Equation.3">
                  <p:embed/>
                </p:oleObj>
              </mc:Choice>
              <mc:Fallback>
                <p:oleObj name="公式" r:id="rId8" imgW="228600" imgH="393700" progId="Equation.3">
                  <p:embed/>
                  <p:pic>
                    <p:nvPicPr>
                      <p:cNvPr id="0" name="图片 62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7026" y="2007637"/>
                        <a:ext cx="376238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3150364"/>
            <a:ext cx="792089" cy="131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405262" y="1707654"/>
            <a:ext cx="1934490" cy="1227401"/>
            <a:chOff x="3246294" y="3473996"/>
            <a:chExt cx="2916863" cy="1227401"/>
          </a:xfrm>
          <a:noFill/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3246294" y="3473996"/>
              <a:ext cx="2785058" cy="1227401"/>
            </a:xfrm>
            <a:prstGeom prst="cloudCallout">
              <a:avLst>
                <a:gd name="adj1" fmla="val 18807"/>
                <a:gd name="adj2" fmla="val 84310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340204" y="3653661"/>
              <a:ext cx="2822953" cy="8309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这是把小数化成分数。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 descr="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2"/>
          <a:stretch>
            <a:fillRect/>
          </a:stretch>
        </p:blipFill>
        <p:spPr bwMode="auto">
          <a:xfrm>
            <a:off x="908690" y="2742531"/>
            <a:ext cx="3835044" cy="140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 descr="2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3"/>
          <a:stretch>
            <a:fillRect/>
          </a:stretch>
        </p:blipFill>
        <p:spPr bwMode="auto">
          <a:xfrm>
            <a:off x="4564295" y="3148328"/>
            <a:ext cx="3091188" cy="140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41"/>
          <p:cNvSpPr/>
          <p:nvPr/>
        </p:nvSpPr>
        <p:spPr>
          <a:xfrm>
            <a:off x="185963" y="339502"/>
            <a:ext cx="8850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spcAft>
                <a:spcPts val="0"/>
              </a:spcAft>
            </a:pPr>
            <a:r>
              <a:rPr lang="zh-CN" altLang="en-US" sz="28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把下面的小数化成分数或把分数化成小数，与同桌</a:t>
            </a:r>
            <a:endParaRPr lang="en-US" altLang="zh-CN" sz="2800" b="1" dirty="0">
              <a:solidFill>
                <a:srgbClr val="000000"/>
              </a:solidFill>
              <a:uFill>
                <a:solidFill>
                  <a:srgbClr val="FF4CFF"/>
                </a:solidFill>
              </a:u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spcAft>
                <a:spcPts val="0"/>
              </a:spcAft>
            </a:pPr>
            <a:r>
              <a:rPr lang="zh-CN" altLang="en-US" sz="2800" b="1" dirty="0">
                <a:solidFill>
                  <a:srgbClr val="000000"/>
                </a:solidFill>
                <a:uFill>
                  <a:solidFill>
                    <a:srgbClr val="FF4CFF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交流你的做法。</a:t>
            </a:r>
            <a:endParaRPr lang="zh-CN" altLang="zh-CN" sz="2800" b="1" dirty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117414"/>
            <a:ext cx="882508" cy="1463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矩形 43"/>
              <p:cNvSpPr/>
              <p:nvPr/>
            </p:nvSpPr>
            <p:spPr>
              <a:xfrm>
                <a:off x="999621" y="1136301"/>
                <a:ext cx="678391" cy="784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44" name="矩形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621" y="1136301"/>
                <a:ext cx="678391" cy="7848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矩形 44"/>
              <p:cNvSpPr/>
              <p:nvPr/>
            </p:nvSpPr>
            <p:spPr>
              <a:xfrm>
                <a:off x="1023807" y="2108572"/>
                <a:ext cx="508473" cy="784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45" name="矩形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07" y="2108572"/>
                <a:ext cx="508473" cy="78483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矩形 45"/>
              <p:cNvSpPr/>
              <p:nvPr/>
            </p:nvSpPr>
            <p:spPr>
              <a:xfrm>
                <a:off x="5268082" y="1331989"/>
                <a:ext cx="91082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.24</m:t>
                      </m:r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46" name="矩形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82" y="1331989"/>
                <a:ext cx="910827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矩形 46"/>
              <p:cNvSpPr/>
              <p:nvPr/>
            </p:nvSpPr>
            <p:spPr>
              <a:xfrm>
                <a:off x="5268082" y="2353084"/>
                <a:ext cx="7409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altLang="zh-CN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.8</m:t>
                      </m:r>
                    </m:oMath>
                  </m:oMathPara>
                </a14:m>
                <a:endParaRPr lang="zh-CN" altLang="en-US" sz="2400" dirty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47" name="矩形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082" y="2353084"/>
                <a:ext cx="740908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995" y="3161049"/>
            <a:ext cx="890093" cy="1376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7"/>
              <p:cNvSpPr txBox="1"/>
              <p:nvPr/>
            </p:nvSpPr>
            <p:spPr>
              <a:xfrm>
                <a:off x="5916154" y="1080872"/>
                <a:ext cx="128129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24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50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154" y="1080872"/>
                <a:ext cx="1281292" cy="90178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7"/>
              <p:cNvSpPr txBox="1"/>
              <p:nvPr/>
            </p:nvSpPr>
            <p:spPr>
              <a:xfrm>
                <a:off x="1514648" y="1289465"/>
                <a:ext cx="24710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4÷25=0.16</a:t>
                </a:r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51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4648" y="1289465"/>
                <a:ext cx="2471039" cy="523220"/>
              </a:xfrm>
              <a:prstGeom prst="rect">
                <a:avLst/>
              </a:prstGeom>
              <a:blipFill rotWithShape="1">
                <a:blip r:embed="rId11"/>
                <a:stretch>
                  <a:fillRect t="-14118" b="-305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7"/>
              <p:cNvSpPr txBox="1"/>
              <p:nvPr/>
            </p:nvSpPr>
            <p:spPr>
              <a:xfrm>
                <a:off x="1278043" y="2218606"/>
                <a:ext cx="24710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800" dirty="0">
                    <a:solidFill>
                      <a:srgbClr val="FF0000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7÷4=1.75</a:t>
                </a:r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53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043" y="2218606"/>
                <a:ext cx="2471039" cy="523220"/>
              </a:xfrm>
              <a:prstGeom prst="rect">
                <a:avLst/>
              </a:prstGeom>
              <a:blipFill rotWithShape="1">
                <a:blip r:embed="rId12"/>
                <a:stretch>
                  <a:fillRect t="-13953" b="-290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7"/>
              <p:cNvSpPr txBox="1"/>
              <p:nvPr/>
            </p:nvSpPr>
            <p:spPr>
              <a:xfrm>
                <a:off x="7043784" y="1089616"/>
                <a:ext cx="128129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54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784" y="1089616"/>
                <a:ext cx="1281292" cy="90178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55" name="直接连接符 54"/>
          <p:cNvCxnSpPr/>
          <p:nvPr/>
        </p:nvCxnSpPr>
        <p:spPr>
          <a:xfrm>
            <a:off x="6515229" y="1745642"/>
            <a:ext cx="538912" cy="15364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6505689" y="1206044"/>
            <a:ext cx="548452" cy="19610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639754" y="812782"/>
            <a:ext cx="40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</a:rPr>
              <a:t>6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615665" y="1882819"/>
            <a:ext cx="57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</a:rPr>
              <a:t>25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7"/>
              <p:cNvSpPr txBox="1"/>
              <p:nvPr/>
            </p:nvSpPr>
            <p:spPr>
              <a:xfrm>
                <a:off x="5778228" y="2137149"/>
                <a:ext cx="128129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5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228" y="2137149"/>
                <a:ext cx="1281292" cy="90178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7"/>
              <p:cNvSpPr txBox="1"/>
              <p:nvPr/>
            </p:nvSpPr>
            <p:spPr>
              <a:xfrm>
                <a:off x="6919526" y="2128578"/>
                <a:ext cx="128129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altLang="zh-CN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rgbClr val="FF0000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mc:Choice>
        <mc:Fallback xmlns="">
          <p:sp>
            <p:nvSpPr>
              <p:cNvPr id="60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526" y="2128578"/>
                <a:ext cx="1281292" cy="90178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61" name="图片 6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39165" y="1899285"/>
            <a:ext cx="1623903" cy="1198878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4008576" y="2137149"/>
            <a:ext cx="11114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计算结果能约分的要约成最简分数。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3" grpId="0"/>
      <p:bldP spid="54" grpId="0"/>
      <p:bldP spid="57" grpId="0"/>
      <p:bldP spid="58" grpId="0"/>
      <p:bldP spid="59" grpId="0"/>
      <p:bldP spid="60" grpId="0"/>
      <p:bldP spid="6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全屏显示(16:9)</PresentationFormat>
  <Paragraphs>109</Paragraphs>
  <Slides>18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宋体</vt:lpstr>
      <vt:lpstr>Arial</vt:lpstr>
      <vt:lpstr>Cambria Math</vt:lpstr>
      <vt:lpstr>黑体</vt:lpstr>
      <vt:lpstr>楷体</vt:lpstr>
      <vt:lpstr>楷体_GB2312</vt:lpstr>
      <vt:lpstr>Calibri</vt:lpstr>
      <vt:lpstr>幼圆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2019-10-17T09:18:57Z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